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73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1C9"/>
    <a:srgbClr val="0313E6"/>
    <a:srgbClr val="01FF74"/>
    <a:srgbClr val="E7036A"/>
    <a:srgbClr val="2837FC"/>
    <a:srgbClr val="3F96FF"/>
    <a:srgbClr val="1F265F"/>
    <a:srgbClr val="161D55"/>
    <a:srgbClr val="6D9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2"/>
    <p:restoredTop sz="94638"/>
  </p:normalViewPr>
  <p:slideViewPr>
    <p:cSldViewPr snapToGrid="0">
      <p:cViewPr>
        <p:scale>
          <a:sx n="150" d="100"/>
          <a:sy n="150" d="100"/>
        </p:scale>
        <p:origin x="756" y="-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3F1C9-B524-4CB8-A9C7-4A469E17B9C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A71AF-5279-4EEC-B90F-6E4D29263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5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B47F6-FA37-B2F8-637E-2DAA228A9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FEFE1E-C755-AF5F-FCCA-74465E045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43D535-A6B1-A290-DDA6-A9C4D5287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2D594-7A0E-AEC4-ACFE-F598C55760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A71AF-5279-4EEC-B90F-6E4D292636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91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sky, blue&#10;&#10;Description automatically generated">
            <a:extLst>
              <a:ext uri="{FF2B5EF4-FFF2-40B4-BE49-F238E27FC236}">
                <a16:creationId xmlns:a16="http://schemas.microsoft.com/office/drawing/2014/main" id="{D3D8E480-FE0D-7FA1-20A7-394611774B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9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9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1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5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0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2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8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81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30452-D27A-46DC-8B26-D2DEE27D4EF1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3C983D-FD88-4255-8413-ED6BDF18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6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CD0B7-223A-7C2F-D063-1B5B4406B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ngolia Markets: Equity Investors Unlock Growth with Delphos">
            <a:extLst>
              <a:ext uri="{FF2B5EF4-FFF2-40B4-BE49-F238E27FC236}">
                <a16:creationId xmlns:a16="http://schemas.microsoft.com/office/drawing/2014/main" id="{999D78DF-BDED-E3E7-84B2-0474EDE5BF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78" b="46771"/>
          <a:stretch>
            <a:fillRect/>
          </a:stretch>
        </p:blipFill>
        <p:spPr bwMode="auto">
          <a:xfrm>
            <a:off x="-5" y="13452"/>
            <a:ext cx="6858000" cy="86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F25F3D-FDFD-9FAE-87E4-805CC33E4203}"/>
              </a:ext>
            </a:extLst>
          </p:cNvPr>
          <p:cNvSpPr/>
          <p:nvPr/>
        </p:nvSpPr>
        <p:spPr>
          <a:xfrm>
            <a:off x="0" y="0"/>
            <a:ext cx="6858000" cy="879858"/>
          </a:xfrm>
          <a:prstGeom prst="rect">
            <a:avLst/>
          </a:prstGeom>
          <a:gradFill>
            <a:gsLst>
              <a:gs pos="0">
                <a:srgbClr val="0313E6"/>
              </a:gs>
              <a:gs pos="50500">
                <a:srgbClr val="0313E6">
                  <a:alpha val="64000"/>
                </a:srgbClr>
              </a:gs>
              <a:gs pos="100000">
                <a:srgbClr val="0313E6">
                  <a:alpha val="43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ra Pro" panose="000005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993E4C-5E76-D8F7-31BD-C78D2E260D96}"/>
              </a:ext>
            </a:extLst>
          </p:cNvPr>
          <p:cNvSpPr txBox="1">
            <a:spLocks/>
          </p:cNvSpPr>
          <p:nvPr/>
        </p:nvSpPr>
        <p:spPr>
          <a:xfrm>
            <a:off x="178924" y="889827"/>
            <a:ext cx="6536351" cy="59049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1600" b="1" dirty="0">
                <a:solidFill>
                  <a:srgbClr val="3551C9"/>
                </a:solidFill>
                <a:latin typeface="Roboto" pitchFamily="2" charset="0"/>
                <a:ea typeface="Roboto" pitchFamily="2" charset="0"/>
              </a:rPr>
              <a:t>МҮХАҮТ-ЫН НЭЭЛТТЭЙ ӨДРҮҮД АРГА ХЭМЖЭЭНИЙ ХӨТӨЛБӨР</a:t>
            </a:r>
            <a:endParaRPr lang="en-US" sz="1600" dirty="0">
              <a:solidFill>
                <a:srgbClr val="3551C9"/>
              </a:solidFill>
              <a:latin typeface="Roboto" pitchFamily="2" charset="0"/>
              <a:ea typeface="Roboto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CD08178-239F-CB62-5E16-2C7E77AF3773}"/>
              </a:ext>
            </a:extLst>
          </p:cNvPr>
          <p:cNvGrpSpPr/>
          <p:nvPr/>
        </p:nvGrpSpPr>
        <p:grpSpPr>
          <a:xfrm>
            <a:off x="-197054" y="41546"/>
            <a:ext cx="2526952" cy="834203"/>
            <a:chOff x="4234924" y="515623"/>
            <a:chExt cx="2526952" cy="921933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3C4375C-7653-5E66-978D-C0D21FEE6DD1}"/>
                </a:ext>
              </a:extLst>
            </p:cNvPr>
            <p:cNvCxnSpPr>
              <a:cxnSpLocks/>
            </p:cNvCxnSpPr>
            <p:nvPr/>
          </p:nvCxnSpPr>
          <p:spPr>
            <a:xfrm>
              <a:off x="5443638" y="517986"/>
              <a:ext cx="0" cy="904157"/>
            </a:xfrm>
            <a:prstGeom prst="line">
              <a:avLst/>
            </a:prstGeom>
            <a:ln w="6350">
              <a:solidFill>
                <a:schemeClr val="bg1">
                  <a:alpha val="65000"/>
                </a:schemeClr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40DC5D11-28D9-532D-B3C1-4EDB228615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7855" y="515623"/>
              <a:ext cx="299386" cy="553104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FA7312C-1CD5-8136-FD9B-D44ABDE00CED}"/>
                </a:ext>
              </a:extLst>
            </p:cNvPr>
            <p:cNvSpPr txBox="1"/>
            <p:nvPr/>
          </p:nvSpPr>
          <p:spPr>
            <a:xfrm>
              <a:off x="4234924" y="1093218"/>
              <a:ext cx="1515292" cy="340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mn-MN" sz="700">
                  <a:solidFill>
                    <a:schemeClr val="bg1"/>
                  </a:solidFill>
                  <a:latin typeface="Cera Pro" panose="00000500000000000000" pitchFamily="2" charset="0"/>
                  <a:ea typeface="Roboto" panose="02000000000000000000" pitchFamily="2" charset="0"/>
                  <a:cs typeface="Segoe UI" panose="020B0502040204020203" pitchFamily="34" charset="0"/>
                </a:rPr>
                <a:t>МОНГОЛ УЛСЫН </a:t>
              </a:r>
            </a:p>
            <a:p>
              <a:pPr algn="ctr"/>
              <a:r>
                <a:rPr lang="mn-MN" sz="700">
                  <a:solidFill>
                    <a:schemeClr val="bg1"/>
                  </a:solidFill>
                  <a:latin typeface="Cera Pro" panose="00000500000000000000" pitchFamily="2" charset="0"/>
                  <a:ea typeface="Roboto" panose="02000000000000000000" pitchFamily="2" charset="0"/>
                  <a:cs typeface="Segoe UI" panose="020B0502040204020203" pitchFamily="34" charset="0"/>
                </a:rPr>
                <a:t>ЗАСГИЙН ГАЗАР</a:t>
              </a:r>
              <a:endParaRPr lang="en-US" sz="700">
                <a:solidFill>
                  <a:schemeClr val="bg1"/>
                </a:solidFill>
                <a:latin typeface="Cera Pro" panose="00000500000000000000" pitchFamily="2" charset="0"/>
                <a:ea typeface="Roboto" panose="02000000000000000000" pitchFamily="2" charset="0"/>
                <a:cs typeface="Segoe UI" panose="020B0502040204020203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9581B6D-D07D-EE9D-4BA3-0EF149CC8F44}"/>
                </a:ext>
              </a:extLst>
            </p:cNvPr>
            <p:cNvSpPr txBox="1"/>
            <p:nvPr/>
          </p:nvSpPr>
          <p:spPr>
            <a:xfrm>
              <a:off x="5499774" y="1063398"/>
              <a:ext cx="1262102" cy="374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n-MN" sz="800" dirty="0">
                  <a:solidFill>
                    <a:schemeClr val="bg1"/>
                  </a:solidFill>
                  <a:latin typeface="Cera Pro" panose="00000500000000000000" pitchFamily="2" charset="0"/>
                  <a:ea typeface="Roboto" panose="02000000000000000000" pitchFamily="2" charset="0"/>
                  <a:cs typeface="Segoe UI" panose="020B0502040204020203" pitchFamily="34" charset="0"/>
                </a:rPr>
                <a:t>ЭДИЙН ЗАСАГ, ХӨГЖЛИЙН ЯАМ</a:t>
              </a:r>
              <a:endParaRPr lang="en-US" sz="800" dirty="0">
                <a:solidFill>
                  <a:schemeClr val="bg1"/>
                </a:solidFill>
                <a:latin typeface="Cera Pro" panose="00000500000000000000" pitchFamily="2" charset="0"/>
                <a:ea typeface="Roboto" panose="02000000000000000000" pitchFamily="2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03B5C7CE-415E-445B-9BB6-85AF5F448A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28085" y="50793"/>
            <a:ext cx="648442" cy="775814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1DA5612-4179-4EEB-9519-5A0ACA36B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47174"/>
              </p:ext>
            </p:extLst>
          </p:nvPr>
        </p:nvGraphicFramePr>
        <p:xfrm>
          <a:off x="354649" y="2175592"/>
          <a:ext cx="6184900" cy="3707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9588">
                  <a:extLst>
                    <a:ext uri="{9D8B030D-6E8A-4147-A177-3AD203B41FA5}">
                      <a16:colId xmlns:a16="http://schemas.microsoft.com/office/drawing/2014/main" val="3735612665"/>
                    </a:ext>
                  </a:extLst>
                </a:gridCol>
                <a:gridCol w="5075312">
                  <a:extLst>
                    <a:ext uri="{9D8B030D-6E8A-4147-A177-3AD203B41FA5}">
                      <a16:colId xmlns:a16="http://schemas.microsoft.com/office/drawing/2014/main" val="1747286883"/>
                    </a:ext>
                  </a:extLst>
                </a:gridCol>
              </a:tblGrid>
              <a:tr h="3364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09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00 – 09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30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mn-MN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Бүртгэл </a:t>
                      </a:r>
                      <a:endParaRPr lang="en-US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11103"/>
                  </a:ext>
                </a:extLst>
              </a:tr>
              <a:tr h="377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09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30 – 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10:15</a:t>
                      </a: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Бизнест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ESG (БОНЗ)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яагаад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чухал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вэ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? </a:t>
                      </a:r>
                      <a:endParaRPr lang="mn-MN" sz="1200" b="1" kern="1200" dirty="0">
                        <a:solidFill>
                          <a:schemeClr val="dk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+mn-cs"/>
                      </a:endParaRPr>
                    </a:p>
                    <a:p>
                      <a:pPr marL="171450" indent="-171450" algn="just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mn-MN" sz="120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МҮХАҮТ-ын Ерөнхийлөгчийн Зөвлөх М.Сарандаваа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ru-RU" sz="1200" b="1" i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highlight>
                          <a:srgbClr val="FF00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439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10: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15 – 10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:45</a:t>
                      </a: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ESG (БОНЗ)-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ийн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зах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зээлийн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судалгааны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үр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дүнгийн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танилцуулга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mn-MN" sz="120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Блакрок Партнерс ХХК-ийн Захирал Г.Сурахбаяр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mn-MN" sz="1200" b="1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696974"/>
                  </a:ext>
                </a:extLst>
              </a:tr>
              <a:tr h="3244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10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45 – 11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:30</a:t>
                      </a:r>
                      <a:endParaRPr lang="mn-MN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ESG-г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хэрхэн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нэвтрүүлэх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,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тайлагнах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вэ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Roboto" pitchFamily="2" charset="0"/>
                          <a:ea typeface="Roboto" pitchFamily="2" charset="0"/>
                          <a:cs typeface="+mn-cs"/>
                        </a:rPr>
                        <a:t>? 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mn-MN" sz="120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Ризиллиенс Консалтинг Сервиз  ХХК-ийн Гүйцэтгэх захирал Ц.Нямгарав</a:t>
                      </a:r>
                      <a:endParaRPr lang="en-US" sz="1200" i="1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mn-MN" sz="1200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31048"/>
                  </a:ext>
                </a:extLst>
              </a:tr>
              <a:tr h="295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11:30 –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12:15</a:t>
                      </a: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Аж</a:t>
                      </a:r>
                      <a:r>
                        <a:rPr lang="en-US" sz="1200" b="1" dirty="0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ахуйн</a:t>
                      </a:r>
                      <a:r>
                        <a:rPr lang="en-US" sz="1200" b="1" dirty="0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нэгжүүдийн</a:t>
                      </a:r>
                      <a:r>
                        <a:rPr lang="en-US" sz="1200" b="1" dirty="0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сайн</a:t>
                      </a:r>
                      <a:r>
                        <a:rPr lang="en-US" sz="1200" b="1" dirty="0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туршлага</a:t>
                      </a:r>
                      <a:endParaRPr lang="mn-MN" sz="1200" b="1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n-MN" sz="120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Инвескор ББСБ ХК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n-MN" sz="1200" b="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Ханбогд кашимер ХХК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mn-MN" sz="1200" b="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Тесо Групп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i="1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BIPV Mongolia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b="1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821757"/>
                  </a:ext>
                </a:extLst>
              </a:tr>
              <a:tr h="29535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2:15</a:t>
                      </a:r>
                      <a:r>
                        <a:rPr lang="mn-MN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– 1</a:t>
                      </a:r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2:30</a:t>
                      </a:r>
                      <a:endParaRPr lang="mn-MN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Хаалт</a:t>
                      </a:r>
                      <a:r>
                        <a:rPr lang="mn-MN" sz="1200" b="1" dirty="0">
                          <a:effectLst/>
                          <a:latin typeface="Roboto" pitchFamily="2" charset="0"/>
                          <a:ea typeface="Roboto" pitchFamily="2" charset="0"/>
                          <a:cs typeface="Times New Roman" panose="02020603050405020304" pitchFamily="18" charset="0"/>
                        </a:rPr>
                        <a:t>ын үйл ажиллагаа</a:t>
                      </a:r>
                      <a:endParaRPr lang="en-US" sz="1200" b="1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30098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C73E120-58CD-460B-9AF8-6032FB692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818797"/>
              </p:ext>
            </p:extLst>
          </p:nvPr>
        </p:nvGraphicFramePr>
        <p:xfrm>
          <a:off x="354649" y="1457176"/>
          <a:ext cx="6185941" cy="718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9588">
                  <a:extLst>
                    <a:ext uri="{9D8B030D-6E8A-4147-A177-3AD203B41FA5}">
                      <a16:colId xmlns:a16="http://schemas.microsoft.com/office/drawing/2014/main" val="680440637"/>
                    </a:ext>
                  </a:extLst>
                </a:gridCol>
                <a:gridCol w="5076353">
                  <a:extLst>
                    <a:ext uri="{9D8B030D-6E8A-4147-A177-3AD203B41FA5}">
                      <a16:colId xmlns:a16="http://schemas.microsoft.com/office/drawing/2014/main" val="2728485672"/>
                    </a:ext>
                  </a:extLst>
                </a:gridCol>
              </a:tblGrid>
              <a:tr h="423818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b="1" i="0" kern="120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2026.0</a:t>
                      </a:r>
                      <a:r>
                        <a:rPr lang="en-US" sz="1200" b="1" i="0" kern="120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3</a:t>
                      </a:r>
                      <a:r>
                        <a:rPr lang="mn-MN" sz="1200" b="1" i="0" kern="120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.04 ЛХАГВА ГАРАГ</a:t>
                      </a:r>
                    </a:p>
                    <a:p>
                      <a:pPr algn="ctr"/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ХАРИУЦЛАГАТАЙ БИЗНЕС БА ESG” СУРГАЛТ, ХЭЛЭЛЦҮҮЛ</a:t>
                      </a:r>
                      <a:r>
                        <a:rPr lang="mn-MN" sz="1200" b="1" kern="120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ЭГ</a:t>
                      </a:r>
                      <a:endParaRPr lang="en-US" sz="1200" b="1" kern="1200" dirty="0">
                        <a:solidFill>
                          <a:schemeClr val="l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551C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ra Pro" panose="000005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3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276109"/>
                  </a:ext>
                </a:extLst>
              </a:tr>
              <a:tr h="2945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ЦАГ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37F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mn-MN" sz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АРГА ХЭМЖЭЭ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7005" marR="67005" marT="0" marB="0" anchor="ctr">
                    <a:lnL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3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56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432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36F2C3B0BF546BB288E087DCFBF90" ma:contentTypeVersion="14" ma:contentTypeDescription="Create a new document." ma:contentTypeScope="" ma:versionID="397821dd612bf8da840c138479739f25">
  <xsd:schema xmlns:xsd="http://www.w3.org/2001/XMLSchema" xmlns:xs="http://www.w3.org/2001/XMLSchema" xmlns:p="http://schemas.microsoft.com/office/2006/metadata/properties" xmlns:ns2="e6b0b362-9161-4e61-9ef9-9e18e2568098" xmlns:ns3="622f4e0d-1be3-4352-9608-dd111ccf8b18" targetNamespace="http://schemas.microsoft.com/office/2006/metadata/properties" ma:root="true" ma:fieldsID="af134356af3c81cf6ddd983a4f65c187" ns2:_="" ns3:_="">
    <xsd:import namespace="e6b0b362-9161-4e61-9ef9-9e18e2568098"/>
    <xsd:import namespace="622f4e0d-1be3-4352-9608-dd111ccf8b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0b362-9161-4e61-9ef9-9e18e25680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f3fb73c-fbf9-41a6-861c-4e3b7abe6a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2f4e0d-1be3-4352-9608-dd111ccf8b1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5e8f779-9e30-44d9-9636-62f5c1bda1dd}" ma:internalName="TaxCatchAll" ma:showField="CatchAllData" ma:web="622f4e0d-1be3-4352-9608-dd111ccf8b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2f4e0d-1be3-4352-9608-dd111ccf8b18" xsi:nil="true"/>
    <lcf76f155ced4ddcb4097134ff3c332f xmlns="e6b0b362-9161-4e61-9ef9-9e18e256809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73A7FB-2324-4BA4-90B6-BB79267DB7CD}">
  <ds:schemaRefs>
    <ds:schemaRef ds:uri="622f4e0d-1be3-4352-9608-dd111ccf8b18"/>
    <ds:schemaRef ds:uri="e6b0b362-9161-4e61-9ef9-9e18e25680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549AB33-FD53-47A4-8019-860F1917E47F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622f4e0d-1be3-4352-9608-dd111ccf8b18"/>
    <ds:schemaRef ds:uri="http://purl.org/dc/dcmitype/"/>
    <ds:schemaRef ds:uri="http://www.w3.org/XML/1998/namespace"/>
    <ds:schemaRef ds:uri="http://schemas.microsoft.com/office/infopath/2007/PartnerControls"/>
    <ds:schemaRef ds:uri="e6b0b362-9161-4e61-9ef9-9e18e256809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E1390C7-F24B-40A1-8EB5-6807889969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3234</TotalTime>
  <Words>133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Cera Pro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Хувьтөгөлдөр</dc:creator>
  <cp:lastModifiedBy>Project MNCCI</cp:lastModifiedBy>
  <cp:revision>63</cp:revision>
  <dcterms:created xsi:type="dcterms:W3CDTF">2024-10-28T07:03:59Z</dcterms:created>
  <dcterms:modified xsi:type="dcterms:W3CDTF">2026-03-03T08:42:04Z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0x01010015C36F2C3B0BF546BB288E087DCFBF90</vt:lpwstr>
  </property>
  <property fmtid="{D5CDD505-2E9C-101B-9397-08002B2CF9AE}" pid="3" name="MediaServiceImageTags">
    <vt:lpwstr/>
  </property>
</Properties>
</file>